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83" r:id="rId3"/>
    <p:sldId id="277" r:id="rId4"/>
    <p:sldId id="257" r:id="rId5"/>
    <p:sldId id="258" r:id="rId6"/>
    <p:sldId id="259" r:id="rId7"/>
    <p:sldId id="260" r:id="rId8"/>
    <p:sldId id="267" r:id="rId9"/>
    <p:sldId id="279" r:id="rId10"/>
    <p:sldId id="270" r:id="rId11"/>
    <p:sldId id="284" r:id="rId12"/>
    <p:sldId id="268" r:id="rId13"/>
    <p:sldId id="265" r:id="rId14"/>
    <p:sldId id="285" r:id="rId15"/>
    <p:sldId id="272" r:id="rId16"/>
    <p:sldId id="269" r:id="rId17"/>
    <p:sldId id="273" r:id="rId18"/>
    <p:sldId id="281" r:id="rId19"/>
    <p:sldId id="286" r:id="rId20"/>
    <p:sldId id="280" r:id="rId21"/>
    <p:sldId id="282" r:id="rId22"/>
    <p:sldId id="262" r:id="rId23"/>
    <p:sldId id="278" r:id="rId24"/>
    <p:sldId id="26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0" d="100"/>
          <a:sy n="40" d="100"/>
        </p:scale>
        <p:origin x="868" y="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jpeg>
</file>

<file path=ppt/media/image11.jpg>
</file>

<file path=ppt/media/image12.jpeg>
</file>

<file path=ppt/media/image13.jpe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965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07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1147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267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3391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125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43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234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436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47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66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063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41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671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06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310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008E0-D253-4D4F-BFE5-66B2FEEF7B46}" type="datetimeFigureOut">
              <a:rPr lang="en-IN" smtClean="0"/>
              <a:t>30-12-2022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DA6615B-81C5-496C-9875-7100C36BA4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0962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95A4A-6918-59BC-CA20-17B64FA6B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2273" y="1308129"/>
            <a:ext cx="7766936" cy="1646302"/>
          </a:xfrm>
        </p:spPr>
        <p:txBody>
          <a:bodyPr/>
          <a:lstStyle/>
          <a:p>
            <a:pPr algn="ctr"/>
            <a:r>
              <a:rPr lang="en-GB" sz="9600" b="1" dirty="0">
                <a:latin typeface="Bahnschrift Light Condensed" panose="020B0502040204020203" pitchFamily="34" charset="0"/>
              </a:rPr>
              <a:t>UAV SWARM</a:t>
            </a:r>
            <a:endParaRPr lang="en-IN" sz="9600" b="1" dirty="0">
              <a:latin typeface="Bahnschrift Light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22A6DB-5569-F8AE-802F-653556CD0C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1363" y="4410985"/>
            <a:ext cx="8391066" cy="190109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Dr.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K.Raghavendra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(Scientist ‘SG’, ADRIN (ISRO))</a:t>
            </a:r>
            <a:endParaRPr lang="en-GB" sz="2000" dirty="0"/>
          </a:p>
          <a:p>
            <a:pPr algn="l"/>
            <a:r>
              <a:rPr lang="en-GB" sz="2000" dirty="0"/>
              <a:t>1602-20-737-036 K SAI SHRUTHI</a:t>
            </a:r>
          </a:p>
          <a:p>
            <a:pPr algn="l"/>
            <a:r>
              <a:rPr lang="en-GB" sz="2000" dirty="0"/>
              <a:t>1602-20-737-036 DOODALA AKSHITHA</a:t>
            </a:r>
          </a:p>
          <a:p>
            <a:pPr algn="l"/>
            <a:r>
              <a:rPr lang="en-GB" sz="2000" dirty="0"/>
              <a:t>1602-20-737-017 JIBA NAFEES FATHIMA</a:t>
            </a:r>
            <a:endParaRPr lang="en-IN" sz="2000" dirty="0"/>
          </a:p>
          <a:p>
            <a:pPr algn="l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206154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10" y="206189"/>
            <a:ext cx="8596668" cy="1320800"/>
          </a:xfrm>
        </p:spPr>
        <p:txBody>
          <a:bodyPr/>
          <a:lstStyle/>
          <a:p>
            <a:pPr algn="ctr"/>
            <a:r>
              <a:rPr lang="en-GB" dirty="0"/>
              <a:t>HARWARE Interfaces</a:t>
            </a:r>
            <a:endParaRPr lang="en-IN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0285ACD-B275-C507-6A44-46F8FD0E5FBF}"/>
              </a:ext>
            </a:extLst>
          </p:cNvPr>
          <p:cNvGrpSpPr/>
          <p:nvPr/>
        </p:nvGrpSpPr>
        <p:grpSpPr>
          <a:xfrm>
            <a:off x="326611" y="991346"/>
            <a:ext cx="10839656" cy="5662967"/>
            <a:chOff x="948911" y="1054846"/>
            <a:chExt cx="10839656" cy="5662967"/>
          </a:xfrm>
        </p:grpSpPr>
        <p:pic>
          <p:nvPicPr>
            <p:cNvPr id="1026" name="Picture 2" descr="https://lh3.googleusercontent.com/pw/AL9nZEUucy9VNGpz90gNwUKAHKdyD-PY_CENP7abdpnOQHAuiuFQkysLAfmUtMALEgJET9z5ReC-ISRSE-ACAIc6u3KZtXPoMPLUmDtgNIF0aLTWMm7RsTV2fuL5eCHpRoLNniX0dYFXrked1D2Y4Sv3uJxReg=w1139-h854-no?authuser=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8911" y="1054846"/>
              <a:ext cx="7552832" cy="5662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FBC8C19B-41DE-59E0-154D-46632B7E6E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10000" y="4191000"/>
              <a:ext cx="5453743" cy="62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FC022AE-9BFC-1275-2CDC-47FEB8EC3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37314" y="2667000"/>
              <a:ext cx="5453743" cy="620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5682524-DFB3-E6B6-8088-DCEEB5479873}"/>
                </a:ext>
              </a:extLst>
            </p:cNvPr>
            <p:cNvCxnSpPr>
              <a:cxnSpLocks/>
            </p:cNvCxnSpPr>
            <p:nvPr/>
          </p:nvCxnSpPr>
          <p:spPr>
            <a:xfrm>
              <a:off x="4833257" y="4811486"/>
              <a:ext cx="4518287" cy="136071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8822515-52FE-7CBA-E59B-A21DBBF190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4371" y="1489553"/>
              <a:ext cx="3767173" cy="107702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BE95D2-6391-14CC-455B-BAB78B26E9E3}"/>
                </a:ext>
              </a:extLst>
            </p:cNvPr>
            <p:cNvSpPr txBox="1"/>
            <p:nvPr/>
          </p:nvSpPr>
          <p:spPr>
            <a:xfrm>
              <a:off x="9545579" y="1054846"/>
              <a:ext cx="1697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JoyStick</a:t>
              </a:r>
              <a:r>
                <a:rPr lang="en-US" dirty="0"/>
                <a:t> Receiver</a:t>
              </a:r>
              <a:endParaRPr lang="en-IN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7720BE-3A25-F112-7C12-F3D794615D2B}"/>
                </a:ext>
              </a:extLst>
            </p:cNvPr>
            <p:cNvSpPr txBox="1"/>
            <p:nvPr/>
          </p:nvSpPr>
          <p:spPr>
            <a:xfrm>
              <a:off x="10091057" y="2343834"/>
              <a:ext cx="1697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Flight Controller</a:t>
              </a:r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14381-5F40-DD1F-060C-DDF9B9087C50}"/>
                </a:ext>
              </a:extLst>
            </p:cNvPr>
            <p:cNvSpPr txBox="1"/>
            <p:nvPr/>
          </p:nvSpPr>
          <p:spPr>
            <a:xfrm>
              <a:off x="9383870" y="3867834"/>
              <a:ext cx="1697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Raspberry Pi and GPRS Modem</a:t>
              </a:r>
              <a:endParaRPr lang="en-IN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BD036F8-8382-C351-B4C4-AEDB98E954B9}"/>
                </a:ext>
              </a:extLst>
            </p:cNvPr>
            <p:cNvSpPr txBox="1"/>
            <p:nvPr/>
          </p:nvSpPr>
          <p:spPr>
            <a:xfrm>
              <a:off x="9406357" y="5987534"/>
              <a:ext cx="1697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GPS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4181308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5278-BF5E-52C2-ECAB-58D2BA013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191" y="252548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Sample Screens</a:t>
            </a:r>
            <a:endParaRPr lang="en-IN" sz="5400" b="1" dirty="0"/>
          </a:p>
        </p:txBody>
      </p:sp>
    </p:spTree>
    <p:extLst>
      <p:ext uri="{BB962C8B-B14F-4D97-AF65-F5344CB8AC3E}">
        <p14:creationId xmlns:p14="http://schemas.microsoft.com/office/powerpoint/2010/main" val="153367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1213" y="0"/>
            <a:ext cx="8596668" cy="1320800"/>
          </a:xfrm>
        </p:spPr>
        <p:txBody>
          <a:bodyPr/>
          <a:lstStyle/>
          <a:p>
            <a:pPr algn="ctr"/>
            <a:r>
              <a:rPr lang="en-GB" dirty="0"/>
              <a:t>Graphical User Interface (GU)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424" r="2268" b="10078"/>
          <a:stretch/>
        </p:blipFill>
        <p:spPr>
          <a:xfrm>
            <a:off x="470646" y="759011"/>
            <a:ext cx="10784542" cy="578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0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18" y="137651"/>
            <a:ext cx="8596668" cy="1320800"/>
          </a:xfrm>
        </p:spPr>
        <p:txBody>
          <a:bodyPr/>
          <a:lstStyle/>
          <a:p>
            <a:r>
              <a:rPr lang="en-TT" dirty="0"/>
              <a:t>GUI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27" y="962840"/>
            <a:ext cx="10511776" cy="5316901"/>
          </a:xfrm>
        </p:spPr>
      </p:pic>
    </p:spTree>
    <p:extLst>
      <p:ext uri="{BB962C8B-B14F-4D97-AF65-F5344CB8AC3E}">
        <p14:creationId xmlns:p14="http://schemas.microsoft.com/office/powerpoint/2010/main" val="3198594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34E3-DECE-6FE6-C1FB-14DA1FCB8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820" y="2569029"/>
            <a:ext cx="8596668" cy="1320800"/>
          </a:xfrm>
        </p:spPr>
        <p:txBody>
          <a:bodyPr/>
          <a:lstStyle/>
          <a:p>
            <a:pPr algn="ctr"/>
            <a:r>
              <a:rPr lang="en-US" b="1" dirty="0"/>
              <a:t>Sample Outputs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319007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ARM –(DRONEKIT CODE)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85" r="56782" b="6271"/>
          <a:stretch/>
        </p:blipFill>
        <p:spPr>
          <a:xfrm>
            <a:off x="6310099" y="1930400"/>
            <a:ext cx="5269117" cy="4207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6782" b="50759"/>
          <a:stretch/>
        </p:blipFill>
        <p:spPr>
          <a:xfrm>
            <a:off x="233881" y="1865013"/>
            <a:ext cx="5632765" cy="42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935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67" y="283675"/>
            <a:ext cx="8596668" cy="1320800"/>
          </a:xfrm>
        </p:spPr>
        <p:txBody>
          <a:bodyPr/>
          <a:lstStyle/>
          <a:p>
            <a:r>
              <a:rPr lang="en-GB" dirty="0"/>
              <a:t>OUTPUT</a:t>
            </a:r>
            <a:endParaRPr lang="en-IN" dirty="0"/>
          </a:p>
        </p:txBody>
      </p:sp>
      <p:pic>
        <p:nvPicPr>
          <p:cNvPr id="3" name="Picture 2" descr="C:\Users\krmra\AppData\Local\Packages\5319275A.WhatsAppDesktop_cv1g1gvanyjgm\TempState\559CB990C9DFFD8675F6BC2186971DC2\WhatsApp Image 2022-12-30 at 07.10.48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8" t="6648" r="13514" b="17842"/>
          <a:stretch/>
        </p:blipFill>
        <p:spPr bwMode="auto">
          <a:xfrm>
            <a:off x="312746" y="1053078"/>
            <a:ext cx="10406557" cy="534772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67974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86" y="165980"/>
            <a:ext cx="8596668" cy="1320800"/>
          </a:xfrm>
        </p:spPr>
        <p:txBody>
          <a:bodyPr/>
          <a:lstStyle/>
          <a:p>
            <a:r>
              <a:rPr lang="en-GB" dirty="0"/>
              <a:t>OUTPUT</a:t>
            </a:r>
            <a:endParaRPr lang="en-IN" dirty="0"/>
          </a:p>
        </p:txBody>
      </p:sp>
      <p:pic>
        <p:nvPicPr>
          <p:cNvPr id="3" name="Picture 2" descr="C:\Users\krmra\AppData\Local\Packages\5319275A.WhatsAppDesktop_cv1g1gvanyjgm\TempState\C410003EF13D451727AEFF9082C29A5C\WhatsApp Image 2022-12-30 at 07.10.48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0" t="6948" r="13689" b="17539"/>
          <a:stretch/>
        </p:blipFill>
        <p:spPr bwMode="auto">
          <a:xfrm>
            <a:off x="415220" y="1038365"/>
            <a:ext cx="10150174" cy="55072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9363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73" y="175034"/>
            <a:ext cx="8596668" cy="1320800"/>
          </a:xfrm>
        </p:spPr>
        <p:txBody>
          <a:bodyPr/>
          <a:lstStyle/>
          <a:p>
            <a:pPr algn="ctr"/>
            <a:r>
              <a:rPr lang="en-GB" dirty="0"/>
              <a:t>ZERO CLIENT – Public VPN system  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1"/>
          <a:stretch/>
        </p:blipFill>
        <p:spPr>
          <a:xfrm>
            <a:off x="518957" y="789058"/>
            <a:ext cx="11154085" cy="589390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F21249-9FF1-28BE-A49C-99702023EEE6}"/>
              </a:ext>
            </a:extLst>
          </p:cNvPr>
          <p:cNvCxnSpPr/>
          <p:nvPr/>
        </p:nvCxnSpPr>
        <p:spPr>
          <a:xfrm>
            <a:off x="3722914" y="3570514"/>
            <a:ext cx="4887686" cy="25908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C0AB9A-50EB-C485-4065-8CE49A35D133}"/>
              </a:ext>
            </a:extLst>
          </p:cNvPr>
          <p:cNvSpPr/>
          <p:nvPr/>
        </p:nvSpPr>
        <p:spPr>
          <a:xfrm>
            <a:off x="8721741" y="5682343"/>
            <a:ext cx="2501430" cy="71845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GCS Public IP</a:t>
            </a:r>
            <a:endParaRPr lang="en-IN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9F50A0-87EA-189E-A559-1774D3BA7BAC}"/>
              </a:ext>
            </a:extLst>
          </p:cNvPr>
          <p:cNvCxnSpPr>
            <a:cxnSpLocks/>
          </p:cNvCxnSpPr>
          <p:nvPr/>
        </p:nvCxnSpPr>
        <p:spPr>
          <a:xfrm>
            <a:off x="3470260" y="4092166"/>
            <a:ext cx="2625739" cy="17099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0F3771-AD19-FAE1-62F4-D065C1AC5008}"/>
              </a:ext>
            </a:extLst>
          </p:cNvPr>
          <p:cNvSpPr/>
          <p:nvPr/>
        </p:nvSpPr>
        <p:spPr>
          <a:xfrm>
            <a:off x="5119604" y="5866107"/>
            <a:ext cx="2501430" cy="71845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RPI Public IP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9535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B3D598-15B2-E4DE-6BB9-F4964F4C7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506" y="276860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Demo Video </a:t>
            </a:r>
            <a:endParaRPr lang="en-IN" sz="5400" b="1" dirty="0"/>
          </a:p>
        </p:txBody>
      </p:sp>
    </p:spTree>
    <p:extLst>
      <p:ext uri="{BB962C8B-B14F-4D97-AF65-F5344CB8AC3E}">
        <p14:creationId xmlns:p14="http://schemas.microsoft.com/office/powerpoint/2010/main" val="2254689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8E4B9-D0FE-21BE-6578-5E3532B9B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FEA21-CFE6-B9A8-C397-B4B117A89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392" y="1627189"/>
            <a:ext cx="9794722" cy="4871582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Objective / Goa</a:t>
            </a:r>
            <a:r>
              <a:rPr lang="en-IN" sz="3200" dirty="0"/>
              <a:t>l</a:t>
            </a:r>
          </a:p>
          <a:p>
            <a:r>
              <a:rPr lang="en-IN" sz="3200" dirty="0"/>
              <a:t>Proposal</a:t>
            </a:r>
          </a:p>
          <a:p>
            <a:r>
              <a:rPr lang="en-IN" sz="3200" dirty="0"/>
              <a:t>Hardware and Software(s) Requirements</a:t>
            </a:r>
          </a:p>
          <a:p>
            <a:r>
              <a:rPr lang="en-IN" sz="3200" dirty="0"/>
              <a:t>Design Flow</a:t>
            </a:r>
          </a:p>
          <a:p>
            <a:r>
              <a:rPr lang="en-IN" sz="3200" dirty="0"/>
              <a:t>Architecture</a:t>
            </a:r>
          </a:p>
          <a:p>
            <a:r>
              <a:rPr lang="en-IN" sz="3200" dirty="0"/>
              <a:t>Use Case Diagrams</a:t>
            </a:r>
          </a:p>
          <a:p>
            <a:r>
              <a:rPr lang="en-IN" sz="3200" dirty="0"/>
              <a:t>Hardware Interfaces  - UAV/Drone</a:t>
            </a:r>
          </a:p>
          <a:p>
            <a:r>
              <a:rPr lang="en-IN" sz="3200" dirty="0"/>
              <a:t>Sample Screens</a:t>
            </a:r>
          </a:p>
          <a:p>
            <a:r>
              <a:rPr lang="en-IN" sz="3200" dirty="0"/>
              <a:t>Demo Video</a:t>
            </a:r>
          </a:p>
          <a:p>
            <a:r>
              <a:rPr lang="en-IN" sz="3200" dirty="0"/>
              <a:t>References</a:t>
            </a:r>
          </a:p>
          <a:p>
            <a:r>
              <a:rPr lang="en-IN" sz="3200" dirty="0"/>
              <a:t>Conclusions and Future Scope</a:t>
            </a:r>
          </a:p>
        </p:txBody>
      </p:sp>
    </p:spTree>
    <p:extLst>
      <p:ext uri="{BB962C8B-B14F-4D97-AF65-F5344CB8AC3E}">
        <p14:creationId xmlns:p14="http://schemas.microsoft.com/office/powerpoint/2010/main" val="1591998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704" y="106458"/>
            <a:ext cx="11645295" cy="1320800"/>
          </a:xfrm>
        </p:spPr>
        <p:txBody>
          <a:bodyPr/>
          <a:lstStyle/>
          <a:p>
            <a:pPr algn="ctr"/>
            <a:r>
              <a:rPr lang="en-GB" dirty="0"/>
              <a:t>Sample Video – Command and Control through GPRS, </a:t>
            </a:r>
            <a:r>
              <a:rPr lang="en-GB" dirty="0" err="1"/>
              <a:t>DroneKit</a:t>
            </a:r>
            <a:r>
              <a:rPr lang="en-GB" dirty="0"/>
              <a:t> and Client-Server Program </a:t>
            </a:r>
            <a:endParaRPr lang="en-IN" dirty="0"/>
          </a:p>
        </p:txBody>
      </p:sp>
      <p:pic>
        <p:nvPicPr>
          <p:cNvPr id="4" name="WhatsApp Video 2022-12-30 at 07.21.5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617" y="1231315"/>
            <a:ext cx="9421755" cy="5332451"/>
          </a:xfrm>
        </p:spPr>
      </p:pic>
    </p:spTree>
    <p:extLst>
      <p:ext uri="{BB962C8B-B14F-4D97-AF65-F5344CB8AC3E}">
        <p14:creationId xmlns:p14="http://schemas.microsoft.com/office/powerpoint/2010/main" val="122908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86" y="165980"/>
            <a:ext cx="8596668" cy="1320800"/>
          </a:xfrm>
        </p:spPr>
        <p:txBody>
          <a:bodyPr/>
          <a:lstStyle/>
          <a:p>
            <a:pPr algn="ctr"/>
            <a:r>
              <a:rPr lang="en-GB" dirty="0"/>
              <a:t>UAV/Drone </a:t>
            </a:r>
            <a:endParaRPr lang="en-IN" dirty="0"/>
          </a:p>
        </p:txBody>
      </p:sp>
      <p:pic>
        <p:nvPicPr>
          <p:cNvPr id="6" name="WhatsApp Video 2022-12-29 at 20.10.1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755" y="1689940"/>
            <a:ext cx="8175826" cy="44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4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B067-6556-49A6-2EC3-8283F55A4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AFD01-D943-0B40-3148-986BA22F6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848" y="1736046"/>
            <a:ext cx="11046580" cy="3880773"/>
          </a:xfrm>
        </p:spPr>
        <p:txBody>
          <a:bodyPr>
            <a:normAutofit/>
          </a:bodyPr>
          <a:lstStyle/>
          <a:p>
            <a:r>
              <a:rPr lang="en-IN" sz="2800" dirty="0"/>
              <a:t>https://dronekit-python.readthedocs.io/en/latest/develop/sitl_setup.html</a:t>
            </a:r>
          </a:p>
          <a:p>
            <a:r>
              <a:rPr lang="en-IN" sz="2800" dirty="0"/>
              <a:t>https://dronekit.io/</a:t>
            </a:r>
          </a:p>
          <a:p>
            <a:r>
              <a:rPr lang="en-IN" sz="2800" dirty="0"/>
              <a:t>https://www.raspberrypi.org/</a:t>
            </a:r>
          </a:p>
          <a:p>
            <a:r>
              <a:rPr lang="en-IN" sz="2800" dirty="0"/>
              <a:t>https://www.youtube.com/watch?v=CUEbTx1Fh1w</a:t>
            </a:r>
          </a:p>
          <a:p>
            <a:r>
              <a:rPr lang="en-IN" sz="2800" dirty="0"/>
              <a:t>https://youtube.com/playlist?list=PLgiealSjeVyx3t4N9GroE29SbVwhYrOtL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49910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161" y="134257"/>
            <a:ext cx="10143067" cy="910772"/>
          </a:xfrm>
        </p:spPr>
        <p:txBody>
          <a:bodyPr/>
          <a:lstStyle/>
          <a:p>
            <a:r>
              <a:rPr lang="en-GB" dirty="0"/>
              <a:t>Conclusions &amp; Future Scope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590" y="734559"/>
            <a:ext cx="12015410" cy="5989184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IN" sz="2800" dirty="0"/>
              <a:t>The UAV SWARM project can be extended to have an advanced Graphical User Interface and can be tested with more real-time UAVS to use for drone light show or any other applications.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IN" sz="2800" dirty="0"/>
              <a:t>The software developed should further be able generate a pattern for simulating a swarm of drones.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IN" sz="2800" dirty="0"/>
              <a:t>Display of UAV/Drone Locations on the backdrop of map , as an extension to GUI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IN" sz="2800" dirty="0"/>
              <a:t>Extended the </a:t>
            </a:r>
            <a:r>
              <a:rPr lang="en-IN" sz="2800" dirty="0" err="1"/>
              <a:t>Dronekit</a:t>
            </a:r>
            <a:r>
              <a:rPr lang="en-IN" sz="2800" dirty="0"/>
              <a:t> and Client/Server (Socket Program) to handle multiple UAVs asynchronously.</a:t>
            </a:r>
          </a:p>
          <a:p>
            <a:pPr marL="0" indent="0" algn="just">
              <a:lnSpc>
                <a:spcPct val="150000"/>
              </a:lnSpc>
              <a:spcBef>
                <a:spcPts val="600"/>
              </a:spcBef>
              <a:buNone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472307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8110-548C-8B15-5C2D-485FFD2D7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124" y="2613061"/>
            <a:ext cx="10007790" cy="2657582"/>
          </a:xfrm>
        </p:spPr>
        <p:txBody>
          <a:bodyPr>
            <a:noAutofit/>
          </a:bodyPr>
          <a:lstStyle/>
          <a:p>
            <a:pPr algn="ctr"/>
            <a:r>
              <a:rPr lang="en-GB" sz="9600" b="1" dirty="0"/>
              <a:t>THANK YOU</a:t>
            </a:r>
            <a:endParaRPr lang="en-IN" sz="9600" b="1" dirty="0"/>
          </a:p>
        </p:txBody>
      </p:sp>
    </p:spTree>
    <p:extLst>
      <p:ext uri="{BB962C8B-B14F-4D97-AF65-F5344CB8AC3E}">
        <p14:creationId xmlns:p14="http://schemas.microsoft.com/office/powerpoint/2010/main" val="4170957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Objective/Goal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5852" y="1930400"/>
            <a:ext cx="9451661" cy="3880773"/>
          </a:xfrm>
        </p:spPr>
        <p:txBody>
          <a:bodyPr>
            <a:normAutofit/>
          </a:bodyPr>
          <a:lstStyle/>
          <a:p>
            <a:pPr algn="just"/>
            <a:r>
              <a:rPr lang="en-IN" sz="2800" dirty="0"/>
              <a:t>Usually the drones/UAVs are controlled using Joystick(Remote Controller-RC) or Ground Control Station one at a time. However, controlling a group/swarm is really a challenging/daunting task as it needs more numbers of RCs / Ground Control Stations.</a:t>
            </a:r>
          </a:p>
          <a:p>
            <a:pPr algn="just"/>
            <a:r>
              <a:rPr lang="en-IN" sz="2800" dirty="0"/>
              <a:t>To overcome this issue, proposed to build IOT controlled Software and hardware system for swarm of drones using GPRS/Cellular Communication. 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99122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AC66-9B2D-F94E-1276-D9C02B108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Proposal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9A0CA-909E-FBCC-7A83-4E075792A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95" y="1488613"/>
            <a:ext cx="9633761" cy="5095067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SzPct val="105000"/>
              <a:buFont typeface="Arial" panose="020B0604020202020204" pitchFamily="34" charset="0"/>
              <a:buChar char="•"/>
            </a:pPr>
            <a:r>
              <a:rPr lang="en-GB" sz="2400" dirty="0">
                <a:latin typeface="Bahnschrift" panose="020B0502040204020203" pitchFamily="34" charset="0"/>
              </a:rPr>
              <a:t>Design and development of Swarm UAV system using Cellular (GPRS) communication and Edge Computing (IOT) devices.</a:t>
            </a:r>
          </a:p>
          <a:p>
            <a:pPr algn="just">
              <a:lnSpc>
                <a:spcPct val="150000"/>
              </a:lnSpc>
              <a:buSzPct val="105000"/>
              <a:buFont typeface="Arial" panose="020B0604020202020204" pitchFamily="34" charset="0"/>
              <a:buChar char="•"/>
            </a:pPr>
            <a:r>
              <a:rPr lang="en-GB" sz="2400" dirty="0">
                <a:latin typeface="Bahnschrift" panose="020B0502040204020203" pitchFamily="34" charset="0"/>
              </a:rPr>
              <a:t>Use of </a:t>
            </a:r>
            <a:r>
              <a:rPr lang="en-GB" sz="2400" dirty="0" err="1">
                <a:latin typeface="Bahnschrift" panose="020B0502040204020203" pitchFamily="34" charset="0"/>
              </a:rPr>
              <a:t>DroneKit</a:t>
            </a:r>
            <a:r>
              <a:rPr lang="en-GB" sz="2400" dirty="0">
                <a:latin typeface="Bahnschrift" panose="020B0502040204020203" pitchFamily="34" charset="0"/>
              </a:rPr>
              <a:t>  - Python SDK for UAV Programming.</a:t>
            </a:r>
          </a:p>
          <a:p>
            <a:pPr algn="just">
              <a:lnSpc>
                <a:spcPct val="150000"/>
              </a:lnSpc>
              <a:buSzPct val="105000"/>
              <a:buFont typeface="Arial" panose="020B0604020202020204" pitchFamily="34" charset="0"/>
              <a:buChar char="•"/>
            </a:pPr>
            <a:r>
              <a:rPr lang="en-GB" sz="2400" dirty="0">
                <a:latin typeface="Bahnschrift" panose="020B0502040204020203" pitchFamily="34" charset="0"/>
              </a:rPr>
              <a:t>Design of Graphical User Interfaces(GUI) for sending and receiving messages from Ground Control Station/Laptop to the IOT board(Raspberry pi).</a:t>
            </a:r>
          </a:p>
          <a:p>
            <a:pPr algn="just">
              <a:lnSpc>
                <a:spcPct val="150000"/>
              </a:lnSpc>
              <a:buSzPct val="105000"/>
              <a:buFont typeface="Arial" panose="020B0604020202020204" pitchFamily="34" charset="0"/>
              <a:buChar char="•"/>
            </a:pPr>
            <a:r>
              <a:rPr lang="en-GB" sz="2400" dirty="0">
                <a:latin typeface="Bahnschrift" panose="020B0502040204020203" pitchFamily="34" charset="0"/>
              </a:rPr>
              <a:t>Testing the Swarm setup in lab environment for one UAV and subsequently extend to 8 numbers.</a:t>
            </a:r>
          </a:p>
          <a:p>
            <a:pPr marL="0" indent="0" algn="just">
              <a:lnSpc>
                <a:spcPct val="150000"/>
              </a:lnSpc>
              <a:buSzPct val="105000"/>
              <a:buNone/>
            </a:pPr>
            <a:endParaRPr lang="en-GB" sz="3200" dirty="0">
              <a:latin typeface="Bahnschrift" panose="020B0502040204020203" pitchFamily="34" charset="0"/>
            </a:endParaRPr>
          </a:p>
          <a:p>
            <a:pPr marL="0" indent="0" algn="just">
              <a:lnSpc>
                <a:spcPct val="150000"/>
              </a:lnSpc>
              <a:buSzPct val="105000"/>
              <a:buNone/>
            </a:pPr>
            <a:endParaRPr lang="en-IN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2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8524D-A9CF-57FE-3C34-6438F8641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HARWARE REQUIRED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DFB9-6CAD-8B0C-FADA-3EE5D0700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20" y="2062618"/>
            <a:ext cx="11068352" cy="3880773"/>
          </a:xfrm>
        </p:spPr>
        <p:txBody>
          <a:bodyPr>
            <a:normAutofit/>
          </a:bodyPr>
          <a:lstStyle/>
          <a:p>
            <a:r>
              <a:rPr lang="en-GB" sz="2800" dirty="0"/>
              <a:t>Raspberry pi 4  : IoT Device</a:t>
            </a:r>
          </a:p>
          <a:p>
            <a:r>
              <a:rPr lang="en-GB" sz="2800" dirty="0"/>
              <a:t>Pixhawk : Flight Controller</a:t>
            </a:r>
          </a:p>
          <a:p>
            <a:r>
              <a:rPr lang="en-GB" sz="2800" dirty="0"/>
              <a:t>LAN cable/ GPRS modem : Communication Equipment</a:t>
            </a:r>
          </a:p>
          <a:p>
            <a:r>
              <a:rPr lang="en-GB" sz="2800" dirty="0"/>
              <a:t>SIM card : Cellular Communication</a:t>
            </a:r>
          </a:p>
          <a:p>
            <a:r>
              <a:rPr lang="en-GB" sz="2800" dirty="0"/>
              <a:t>Drone/UAV  : Vehicle</a:t>
            </a:r>
          </a:p>
          <a:p>
            <a:r>
              <a:rPr lang="en-GB" sz="2800" dirty="0"/>
              <a:t>Ground Control Station(GCS)/Laptop : Ground Controller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703126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3EB7C-0B39-114A-3456-A0F54875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SOFTWARE REQUIREMENTS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6A7E0-A210-9B6E-8225-82CFF6C22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Python  3.10.8 – </a:t>
            </a:r>
          </a:p>
          <a:p>
            <a:pPr marL="0" indent="0">
              <a:buNone/>
            </a:pPr>
            <a:r>
              <a:rPr lang="en-GB" sz="2800" dirty="0"/>
              <a:t>     	1. </a:t>
            </a:r>
            <a:r>
              <a:rPr lang="en-GB" sz="2800" dirty="0" err="1"/>
              <a:t>Tkinter</a:t>
            </a:r>
            <a:r>
              <a:rPr lang="en-GB" sz="2800" dirty="0"/>
              <a:t>- GUI design</a:t>
            </a:r>
          </a:p>
          <a:p>
            <a:pPr marL="0" indent="0">
              <a:buNone/>
            </a:pPr>
            <a:r>
              <a:rPr lang="en-GB" sz="2800" dirty="0"/>
              <a:t>         2. Socket Programming- Communication</a:t>
            </a:r>
          </a:p>
          <a:p>
            <a:r>
              <a:rPr lang="en-GB" sz="2800" dirty="0"/>
              <a:t>Drone Kit- SDK for  UAV programming</a:t>
            </a:r>
          </a:p>
          <a:p>
            <a:r>
              <a:rPr lang="en-GB" sz="2800" dirty="0"/>
              <a:t>Zero Client- VPN public IP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4903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201BC-211F-611B-8E98-5F780C04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Work / Design Flow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2DEB1-98FD-B935-03FC-016117154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676" y="1365931"/>
            <a:ext cx="10970381" cy="5492069"/>
          </a:xfrm>
        </p:spPr>
        <p:txBody>
          <a:bodyPr>
            <a:noAutofit/>
          </a:bodyPr>
          <a:lstStyle/>
          <a:p>
            <a:r>
              <a:rPr lang="en-GB" sz="2400" dirty="0"/>
              <a:t>Connect OS installed raspberry pi to Pixhawk (Flight Controller)</a:t>
            </a:r>
          </a:p>
          <a:p>
            <a:r>
              <a:rPr lang="en-GB" sz="2400" dirty="0"/>
              <a:t>Check the connections for single drone.</a:t>
            </a:r>
          </a:p>
          <a:p>
            <a:r>
              <a:rPr lang="en-GB" sz="2400" dirty="0"/>
              <a:t>Install Zero-Tier:</a:t>
            </a:r>
            <a:br>
              <a:rPr lang="en-GB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var( --e-global-typography-primary-font-family )"/>
              </a:rPr>
            </a:br>
            <a:r>
              <a:rPr lang="en-GB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var( --e-global-typography-primary-font-family )"/>
              </a:rPr>
              <a:t>                       Zero-Tier creates secure networks between on premise, cloud, desktop</a:t>
            </a:r>
            <a:r>
              <a:rPr lang="en-GB" sz="2400" dirty="0">
                <a:solidFill>
                  <a:srgbClr val="FFFF00"/>
                </a:solidFill>
                <a:latin typeface="var( --e-global-typography-primary-font-family )"/>
              </a:rPr>
              <a:t> </a:t>
            </a:r>
            <a:r>
              <a:rPr lang="en-GB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var( --e-global-typography-primary-font-family )"/>
              </a:rPr>
              <a:t>to connect team members around the globe.</a:t>
            </a:r>
            <a:endParaRPr lang="en-GB" sz="2400" b="0" i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var( --e-global-typography-primary-font-family )"/>
            </a:endParaRP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Zero tier provides an IP address to both raspberry pi (Client address) and our laptop (Server address).</a:t>
            </a:r>
          </a:p>
          <a:p>
            <a:r>
              <a:rPr lang="en-GB" sz="2400" dirty="0"/>
              <a:t>Finally, Communicate with the drone to Tkinter GUI to perform Basic operations like:</a:t>
            </a:r>
          </a:p>
          <a:p>
            <a:pPr marL="0" indent="0">
              <a:buNone/>
            </a:pPr>
            <a:r>
              <a:rPr lang="en-GB" sz="2400" b="1" dirty="0"/>
              <a:t>                                  </a:t>
            </a:r>
            <a:r>
              <a:rPr lang="en-GB" sz="2400" b="1" dirty="0" err="1"/>
              <a:t>i.Arm</a:t>
            </a:r>
            <a:endParaRPr lang="en-GB" sz="2400" b="1" dirty="0"/>
          </a:p>
          <a:p>
            <a:pPr marL="0" indent="0">
              <a:buNone/>
            </a:pPr>
            <a:r>
              <a:rPr lang="en-GB" sz="2400" b="1" dirty="0"/>
              <a:t>                                 </a:t>
            </a:r>
            <a:r>
              <a:rPr lang="en-GB" sz="2400" b="1" dirty="0" err="1"/>
              <a:t>ii.Disarm</a:t>
            </a:r>
            <a:endParaRPr lang="en-GB" sz="2400" b="1" dirty="0"/>
          </a:p>
          <a:p>
            <a:pPr marL="0" indent="0">
              <a:buNone/>
            </a:pPr>
            <a:endParaRPr lang="en-GB" sz="600" dirty="0"/>
          </a:p>
          <a:p>
            <a:endParaRPr lang="en-GB" sz="600" dirty="0"/>
          </a:p>
          <a:p>
            <a:endParaRPr lang="en-GB" sz="600" dirty="0"/>
          </a:p>
          <a:p>
            <a:endParaRPr lang="en-GB" sz="600" dirty="0"/>
          </a:p>
          <a:p>
            <a:pPr marL="0" indent="0">
              <a:buNone/>
            </a:pPr>
            <a:r>
              <a:rPr lang="en-IN" sz="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       </a:t>
            </a:r>
          </a:p>
          <a:p>
            <a:pPr marL="0" indent="0">
              <a:buNone/>
            </a:pPr>
            <a:endParaRPr lang="en-GB" sz="600" dirty="0">
              <a:solidFill>
                <a:srgbClr val="FFFF00"/>
              </a:solidFill>
              <a:latin typeface="var( --e-global-typography-primary-font-family )"/>
            </a:endParaRPr>
          </a:p>
          <a:p>
            <a:pPr marL="0" indent="0">
              <a:buNone/>
            </a:pPr>
            <a:endParaRPr lang="en-GB" sz="600" b="0" i="0" dirty="0">
              <a:solidFill>
                <a:srgbClr val="FFFF00"/>
              </a:solidFill>
              <a:effectLst/>
              <a:latin typeface="var( --e-global-typography-primary-font-family )"/>
            </a:endParaRPr>
          </a:p>
          <a:p>
            <a:pPr marL="0" indent="0">
              <a:buNone/>
            </a:pPr>
            <a:endParaRPr lang="en-GB" sz="600" dirty="0">
              <a:solidFill>
                <a:srgbClr val="FFFF00"/>
              </a:solidFill>
              <a:latin typeface="var( --e-global-typography-primary-font-family )"/>
            </a:endParaRPr>
          </a:p>
          <a:p>
            <a:pPr marL="0" indent="0">
              <a:buNone/>
            </a:pPr>
            <a:endParaRPr lang="en-GB" sz="600" b="0" i="0" dirty="0">
              <a:solidFill>
                <a:srgbClr val="FFFF00"/>
              </a:solidFill>
              <a:effectLst/>
              <a:latin typeface="var( --e-global-typography-primary-font-family )"/>
            </a:endParaRPr>
          </a:p>
          <a:p>
            <a:pPr marL="0" indent="0">
              <a:buNone/>
            </a:pPr>
            <a:endParaRPr lang="en-GB" sz="600" dirty="0"/>
          </a:p>
        </p:txBody>
      </p:sp>
    </p:spTree>
    <p:extLst>
      <p:ext uri="{BB962C8B-B14F-4D97-AF65-F5344CB8AC3E}">
        <p14:creationId xmlns:p14="http://schemas.microsoft.com/office/powerpoint/2010/main" val="71997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105" y="9835"/>
            <a:ext cx="7209496" cy="1079245"/>
          </a:xfrm>
        </p:spPr>
        <p:txBody>
          <a:bodyPr/>
          <a:lstStyle/>
          <a:p>
            <a:pPr algn="ctr"/>
            <a:r>
              <a:rPr lang="en-TT" dirty="0"/>
              <a:t>ARCHITECTURE </a:t>
            </a:r>
          </a:p>
        </p:txBody>
      </p: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55418A03-CE2E-A106-91D2-89F805159650}"/>
              </a:ext>
            </a:extLst>
          </p:cNvPr>
          <p:cNvGrpSpPr/>
          <p:nvPr/>
        </p:nvGrpSpPr>
        <p:grpSpPr>
          <a:xfrm>
            <a:off x="175379" y="746626"/>
            <a:ext cx="12008844" cy="6318038"/>
            <a:chOff x="143295" y="746626"/>
            <a:chExt cx="12008844" cy="6318038"/>
          </a:xfrm>
        </p:grpSpPr>
        <p:pic>
          <p:nvPicPr>
            <p:cNvPr id="1026" name="Picture 2" descr="Pixhawk 2.4.8 PX4 32 Bit Flight Controller with Safety Switch and Buzzer  for Drone">
              <a:extLst>
                <a:ext uri="{FF2B5EF4-FFF2-40B4-BE49-F238E27FC236}">
                  <a16:creationId xmlns:a16="http://schemas.microsoft.com/office/drawing/2014/main" id="{8095ADAC-3918-41DD-DBC5-636D18B4A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12830">
              <a:off x="7939843" y="1394556"/>
              <a:ext cx="2133600" cy="213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hought Bubble: Cloud 30">
              <a:extLst>
                <a:ext uri="{FF2B5EF4-FFF2-40B4-BE49-F238E27FC236}">
                  <a16:creationId xmlns:a16="http://schemas.microsoft.com/office/drawing/2014/main" id="{4651ED7C-EA46-A3B1-FE11-87FB109A4E9E}"/>
                </a:ext>
              </a:extLst>
            </p:cNvPr>
            <p:cNvSpPr/>
            <p:nvPr/>
          </p:nvSpPr>
          <p:spPr>
            <a:xfrm>
              <a:off x="143295" y="4830928"/>
              <a:ext cx="2822775" cy="1295149"/>
            </a:xfrm>
            <a:prstGeom prst="cloudCallout">
              <a:avLst>
                <a:gd name="adj1" fmla="val 100471"/>
                <a:gd name="adj2" fmla="val -49145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E10EA5B4-97E2-4638-505A-603382588E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0493" y="2087719"/>
              <a:ext cx="2928869" cy="17366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5">
              <a:extLst>
                <a:ext uri="{FF2B5EF4-FFF2-40B4-BE49-F238E27FC236}">
                  <a16:creationId xmlns:a16="http://schemas.microsoft.com/office/drawing/2014/main" id="{396370A2-5341-D93D-AE6F-5B24F42CCA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017" y="5162625"/>
              <a:ext cx="1632193" cy="430712"/>
            </a:xfrm>
            <a:prstGeom prst="rect">
              <a:avLst/>
            </a:prstGeom>
            <a:noFill/>
          </p:spPr>
        </p:pic>
        <p:pic>
          <p:nvPicPr>
            <p:cNvPr id="34" name="Picture 21">
              <a:extLst>
                <a:ext uri="{FF2B5EF4-FFF2-40B4-BE49-F238E27FC236}">
                  <a16:creationId xmlns:a16="http://schemas.microsoft.com/office/drawing/2014/main" id="{66390523-EED1-BF74-D18B-CFD27B2716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1433" y="746626"/>
              <a:ext cx="2596962" cy="1172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3">
              <a:extLst>
                <a:ext uri="{FF2B5EF4-FFF2-40B4-BE49-F238E27FC236}">
                  <a16:creationId xmlns:a16="http://schemas.microsoft.com/office/drawing/2014/main" id="{039E2D0B-D581-C0FA-5468-F5DE803AC3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0213" y="5051814"/>
              <a:ext cx="3636071" cy="1701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874F67D-E8CA-F755-DB35-21E720357F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6384" y="2701721"/>
              <a:ext cx="4853695" cy="4517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 Box 17">
              <a:extLst>
                <a:ext uri="{FF2B5EF4-FFF2-40B4-BE49-F238E27FC236}">
                  <a16:creationId xmlns:a16="http://schemas.microsoft.com/office/drawing/2014/main" id="{FB354391-D637-9C55-7751-C007F17823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8623" y="6131454"/>
              <a:ext cx="2544927" cy="933210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sz="1600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Software providing public IP address to the IOT board and GCS</a:t>
              </a:r>
              <a:endParaRPr kumimoji="0" lang="en-TT" altLang="en-US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Text Box 19">
              <a:extLst>
                <a:ext uri="{FF2B5EF4-FFF2-40B4-BE49-F238E27FC236}">
                  <a16:creationId xmlns:a16="http://schemas.microsoft.com/office/drawing/2014/main" id="{CDB335C9-8909-3857-9119-0EDCCA61B1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47861" y="4163268"/>
              <a:ext cx="4004278" cy="88854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sz="2400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GUI for sending and receiving messages from GCS</a:t>
              </a:r>
              <a:endParaRPr kumimoji="0" lang="en-TT" altLang="en-US" sz="3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Text Box 20">
              <a:extLst>
                <a:ext uri="{FF2B5EF4-FFF2-40B4-BE49-F238E27FC236}">
                  <a16:creationId xmlns:a16="http://schemas.microsoft.com/office/drawing/2014/main" id="{1C63C514-D8B6-AB6E-B19F-B39D31D7CB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93404" y="1901093"/>
              <a:ext cx="3553447" cy="49107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sz="1600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Connecting IOT board and flight controller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TT" altLang="en-US" sz="1600" b="1" dirty="0">
                  <a:solidFill>
                    <a:schemeClr val="bg2"/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Through TELEM2</a:t>
              </a:r>
              <a:endParaRPr kumimoji="0" lang="en-TT" altLang="en-US" sz="20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Text Box 24">
              <a:extLst>
                <a:ext uri="{FF2B5EF4-FFF2-40B4-BE49-F238E27FC236}">
                  <a16:creationId xmlns:a16="http://schemas.microsoft.com/office/drawing/2014/main" id="{0D3D2FEB-D7CA-1E21-0149-79EA4ADF8E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00183" y="5599033"/>
              <a:ext cx="2544927" cy="58942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sz="2800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Socket Program</a:t>
              </a:r>
              <a:endParaRPr kumimoji="0" lang="en-TT" altLang="en-US" sz="36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42" name="Elbow Connector 26">
              <a:extLst>
                <a:ext uri="{FF2B5EF4-FFF2-40B4-BE49-F238E27FC236}">
                  <a16:creationId xmlns:a16="http://schemas.microsoft.com/office/drawing/2014/main" id="{DBFAD1AE-5EDA-D600-E6F3-10BD819BA350}"/>
                </a:ext>
              </a:extLst>
            </p:cNvPr>
            <p:cNvCxnSpPr>
              <a:cxnSpLocks/>
              <a:endCxn id="34" idx="3"/>
            </p:cNvCxnSpPr>
            <p:nvPr/>
          </p:nvCxnSpPr>
          <p:spPr>
            <a:xfrm rot="10800000">
              <a:off x="5638396" y="1332875"/>
              <a:ext cx="2586181" cy="874427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Text Box 27">
              <a:extLst>
                <a:ext uri="{FF2B5EF4-FFF2-40B4-BE49-F238E27FC236}">
                  <a16:creationId xmlns:a16="http://schemas.microsoft.com/office/drawing/2014/main" id="{7E966A82-CB03-3928-2B04-956448A0BC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46550" y="1678024"/>
              <a:ext cx="1005804" cy="55334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sz="1600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TELEM1</a:t>
              </a:r>
              <a:endParaRPr kumimoji="0" lang="en-TT" altLang="en-US" sz="1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Text Box 28">
              <a:extLst>
                <a:ext uri="{FF2B5EF4-FFF2-40B4-BE49-F238E27FC236}">
                  <a16:creationId xmlns:a16="http://schemas.microsoft.com/office/drawing/2014/main" id="{9EFF6C77-C4A0-E320-93EC-0BF612FE63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5944" y="3347172"/>
              <a:ext cx="846516" cy="244473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USB</a:t>
              </a:r>
              <a:endParaRPr kumimoji="0" lang="en-TT" altLang="en-US" sz="3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45" name="Elbow Connector 30">
              <a:extLst>
                <a:ext uri="{FF2B5EF4-FFF2-40B4-BE49-F238E27FC236}">
                  <a16:creationId xmlns:a16="http://schemas.microsoft.com/office/drawing/2014/main" id="{064BA7B5-AF05-74D3-9FF7-AD2B4033858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394100" y="3926982"/>
              <a:ext cx="2234600" cy="599145"/>
            </a:xfrm>
            <a:prstGeom prst="bentConnector3">
              <a:avLst>
                <a:gd name="adj1" fmla="val 41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Cloud 46">
              <a:extLst>
                <a:ext uri="{FF2B5EF4-FFF2-40B4-BE49-F238E27FC236}">
                  <a16:creationId xmlns:a16="http://schemas.microsoft.com/office/drawing/2014/main" id="{D1DF5111-F5F5-FB6A-544E-F4A352A972AC}"/>
                </a:ext>
              </a:extLst>
            </p:cNvPr>
            <p:cNvSpPr/>
            <p:nvPr/>
          </p:nvSpPr>
          <p:spPr>
            <a:xfrm>
              <a:off x="4478731" y="4526127"/>
              <a:ext cx="2910474" cy="685550"/>
            </a:xfrm>
            <a:prstGeom prst="cloud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/>
                <a:t>Cellular Communication</a:t>
              </a:r>
              <a:endParaRPr lang="en-IN" b="1" dirty="0"/>
            </a:p>
          </p:txBody>
        </p:sp>
        <p:pic>
          <p:nvPicPr>
            <p:cNvPr id="48" name="Picture 32" descr="4G USB Cellular And GPS Modem, 30 Grams at Rs 7500/piece in Bengaluru | ID:  23165845862">
              <a:extLst>
                <a:ext uri="{FF2B5EF4-FFF2-40B4-BE49-F238E27FC236}">
                  <a16:creationId xmlns:a16="http://schemas.microsoft.com/office/drawing/2014/main" id="{392A2352-0E29-F5AD-3265-CB1364C053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503" t="22405" r="19333" b="28602"/>
            <a:stretch/>
          </p:blipFill>
          <p:spPr bwMode="auto">
            <a:xfrm rot="16200000">
              <a:off x="2848045" y="3618565"/>
              <a:ext cx="529911" cy="846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5D36CEF-2B35-6BA3-D610-CAE74382C8DD}"/>
                </a:ext>
              </a:extLst>
            </p:cNvPr>
            <p:cNvSpPr txBox="1"/>
            <p:nvPr/>
          </p:nvSpPr>
          <p:spPr>
            <a:xfrm>
              <a:off x="2168971" y="4272004"/>
              <a:ext cx="1848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/>
                  </a:solidFill>
                </a:rPr>
                <a:t>4G USB Cellular Modem</a:t>
              </a:r>
              <a:endParaRPr lang="en-IN" b="1" dirty="0">
                <a:solidFill>
                  <a:schemeClr val="bg2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D0F1902-B6E4-69E3-07BC-C723B343A87D}"/>
                </a:ext>
              </a:extLst>
            </p:cNvPr>
            <p:cNvSpPr txBox="1"/>
            <p:nvPr/>
          </p:nvSpPr>
          <p:spPr>
            <a:xfrm>
              <a:off x="1084683" y="1940606"/>
              <a:ext cx="18488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/>
                  </a:solidFill>
                </a:rPr>
                <a:t>Raspberry</a:t>
              </a:r>
              <a:r>
                <a:rPr lang="en-US" b="1" dirty="0"/>
                <a:t> </a:t>
              </a:r>
              <a:r>
                <a:rPr lang="en-US" b="1" dirty="0">
                  <a:solidFill>
                    <a:schemeClr val="bg2"/>
                  </a:solidFill>
                </a:rPr>
                <a:t>Pi</a:t>
              </a:r>
              <a:endParaRPr lang="en-IN" b="1" dirty="0">
                <a:solidFill>
                  <a:schemeClr val="bg2"/>
                </a:solidFill>
              </a:endParaRPr>
            </a:p>
          </p:txBody>
        </p: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DD1FD3E8-20DA-B514-360B-27240066A81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3043880" y="3748650"/>
              <a:ext cx="862191" cy="14343"/>
            </a:xfrm>
            <a:prstGeom prst="bentConnector3">
              <a:avLst>
                <a:gd name="adj1" fmla="val 50000"/>
              </a:avLst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9BEC2B5-6035-996E-C4CB-0CF65A63A42E}"/>
                </a:ext>
              </a:extLst>
            </p:cNvPr>
            <p:cNvSpPr txBox="1"/>
            <p:nvPr/>
          </p:nvSpPr>
          <p:spPr>
            <a:xfrm>
              <a:off x="9363992" y="1879153"/>
              <a:ext cx="18488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/>
                  </a:solidFill>
                </a:rPr>
                <a:t>Flight Controller</a:t>
              </a:r>
              <a:endParaRPr lang="en-IN" b="1" dirty="0">
                <a:solidFill>
                  <a:schemeClr val="bg2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D63CD76-8AEF-F5CC-5C77-2C06639A4A7C}"/>
                </a:ext>
              </a:extLst>
            </p:cNvPr>
            <p:cNvSpPr txBox="1"/>
            <p:nvPr/>
          </p:nvSpPr>
          <p:spPr>
            <a:xfrm>
              <a:off x="1633278" y="1295087"/>
              <a:ext cx="18488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/>
                  </a:solidFill>
                </a:rPr>
                <a:t>UAV</a:t>
              </a:r>
              <a:endParaRPr lang="en-IN" b="1" dirty="0">
                <a:solidFill>
                  <a:schemeClr val="bg2"/>
                </a:solidFill>
              </a:endParaRPr>
            </a:p>
          </p:txBody>
        </p:sp>
        <p:sp>
          <p:nvSpPr>
            <p:cNvPr id="54" name="Text Box 28">
              <a:extLst>
                <a:ext uri="{FF2B5EF4-FFF2-40B4-BE49-F238E27FC236}">
                  <a16:creationId xmlns:a16="http://schemas.microsoft.com/office/drawing/2014/main" id="{5F7E98F2-55B8-41FD-1AEC-19008F49C3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2061" y="3947019"/>
              <a:ext cx="1339691" cy="263213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GPRS</a:t>
              </a:r>
              <a:endParaRPr kumimoji="0" lang="en-TT" altLang="en-US" sz="3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Text Box 28">
              <a:extLst>
                <a:ext uri="{FF2B5EF4-FFF2-40B4-BE49-F238E27FC236}">
                  <a16:creationId xmlns:a16="http://schemas.microsoft.com/office/drawing/2014/main" id="{A1DFF7BC-A575-91DC-BCAC-AA106157C2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10702" y="3260878"/>
              <a:ext cx="1339691" cy="263213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TT" altLang="en-US" b="1" i="0" u="none" strike="noStrike" cap="none" normalizeH="0" baseline="0" dirty="0">
                  <a:ln>
                    <a:noFill/>
                  </a:ln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TELEM2</a:t>
              </a:r>
              <a:endParaRPr kumimoji="0" lang="en-TT" altLang="en-US" sz="32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D3C4D58-ACD0-CBA5-05EB-EDEFC47E5B76}"/>
                </a:ext>
              </a:extLst>
            </p:cNvPr>
            <p:cNvCxnSpPr>
              <a:cxnSpLocks/>
            </p:cNvCxnSpPr>
            <p:nvPr/>
          </p:nvCxnSpPr>
          <p:spPr>
            <a:xfrm>
              <a:off x="6932916" y="5131746"/>
              <a:ext cx="1476645" cy="49298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2539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031" y="163286"/>
            <a:ext cx="8596668" cy="1320800"/>
          </a:xfrm>
        </p:spPr>
        <p:txBody>
          <a:bodyPr/>
          <a:lstStyle/>
          <a:p>
            <a:r>
              <a:rPr lang="en-GB" dirty="0"/>
              <a:t>USECASE DIAGRAM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511"/>
          <a:stretch/>
        </p:blipFill>
        <p:spPr>
          <a:xfrm>
            <a:off x="1072458" y="927106"/>
            <a:ext cx="9366942" cy="556513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3EE67F9-3415-5034-2D57-8CA1E1E2D817}"/>
              </a:ext>
            </a:extLst>
          </p:cNvPr>
          <p:cNvSpPr/>
          <p:nvPr/>
        </p:nvSpPr>
        <p:spPr>
          <a:xfrm>
            <a:off x="1092200" y="977900"/>
            <a:ext cx="2959100" cy="25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63535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3434</TotalTime>
  <Words>632</Words>
  <Application>Microsoft Office PowerPoint</Application>
  <PresentationFormat>Widescreen</PresentationFormat>
  <Paragraphs>102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Bahnschrift</vt:lpstr>
      <vt:lpstr>Bahnschrift Light Condensed</vt:lpstr>
      <vt:lpstr>Calibri</vt:lpstr>
      <vt:lpstr>Times New Roman</vt:lpstr>
      <vt:lpstr>Trebuchet MS</vt:lpstr>
      <vt:lpstr>var( --e-global-typography-primary-font-family )</vt:lpstr>
      <vt:lpstr>Wingdings 3</vt:lpstr>
      <vt:lpstr>Facet</vt:lpstr>
      <vt:lpstr>UAV SWARM</vt:lpstr>
      <vt:lpstr>Agenda</vt:lpstr>
      <vt:lpstr>Objective/Goal</vt:lpstr>
      <vt:lpstr>Proposal</vt:lpstr>
      <vt:lpstr>HARWARE REQUIRED</vt:lpstr>
      <vt:lpstr>SOFTWARE REQUIREMENTS</vt:lpstr>
      <vt:lpstr>Work / Design Flow</vt:lpstr>
      <vt:lpstr>ARCHITECTURE </vt:lpstr>
      <vt:lpstr>USECASE DIAGRAM</vt:lpstr>
      <vt:lpstr>HARWARE Interfaces</vt:lpstr>
      <vt:lpstr>Sample Screens</vt:lpstr>
      <vt:lpstr>Graphical User Interface (GU)</vt:lpstr>
      <vt:lpstr>GUI</vt:lpstr>
      <vt:lpstr>Sample Outputs</vt:lpstr>
      <vt:lpstr>ARM –(DRONEKIT CODE)</vt:lpstr>
      <vt:lpstr>OUTPUT</vt:lpstr>
      <vt:lpstr>OUTPUT</vt:lpstr>
      <vt:lpstr>ZERO CLIENT – Public VPN system  </vt:lpstr>
      <vt:lpstr>Demo Video </vt:lpstr>
      <vt:lpstr>Sample Video – Command and Control through GPRS, DroneKit and Client-Server Program </vt:lpstr>
      <vt:lpstr>UAV/Drone </vt:lpstr>
      <vt:lpstr>REFERENCES:</vt:lpstr>
      <vt:lpstr>Conclusions &amp; 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UAV SWARM</dc:title>
  <dc:creator>Rammohan kovvur</dc:creator>
  <cp:lastModifiedBy>raghu k</cp:lastModifiedBy>
  <cp:revision>40</cp:revision>
  <dcterms:created xsi:type="dcterms:W3CDTF">2022-12-06T04:31:54Z</dcterms:created>
  <dcterms:modified xsi:type="dcterms:W3CDTF">2022-12-30T05:46:27Z</dcterms:modified>
</cp:coreProperties>
</file>

<file path=docProps/thumbnail.jpeg>
</file>